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32918400" cy="21945600"/>
  <p:notesSz cx="6858000" cy="9144000"/>
  <p:defaultTextStyle>
    <a:defPPr>
      <a:defRPr lang="en-US"/>
    </a:defPPr>
    <a:lvl1pPr marL="0" algn="l" defTabSz="2633472" rtl="0" eaLnBrk="1" latinLnBrk="0" hangingPunct="1">
      <a:defRPr sz="5184" kern="1200">
        <a:solidFill>
          <a:schemeClr val="tx1"/>
        </a:solidFill>
        <a:latin typeface="+mn-lt"/>
        <a:ea typeface="+mn-ea"/>
        <a:cs typeface="+mn-cs"/>
      </a:defRPr>
    </a:lvl1pPr>
    <a:lvl2pPr marL="1316736" algn="l" defTabSz="2633472" rtl="0" eaLnBrk="1" latinLnBrk="0" hangingPunct="1">
      <a:defRPr sz="5184" kern="1200">
        <a:solidFill>
          <a:schemeClr val="tx1"/>
        </a:solidFill>
        <a:latin typeface="+mn-lt"/>
        <a:ea typeface="+mn-ea"/>
        <a:cs typeface="+mn-cs"/>
      </a:defRPr>
    </a:lvl2pPr>
    <a:lvl3pPr marL="2633472" algn="l" defTabSz="2633472" rtl="0" eaLnBrk="1" latinLnBrk="0" hangingPunct="1">
      <a:defRPr sz="5184" kern="1200">
        <a:solidFill>
          <a:schemeClr val="tx1"/>
        </a:solidFill>
        <a:latin typeface="+mn-lt"/>
        <a:ea typeface="+mn-ea"/>
        <a:cs typeface="+mn-cs"/>
      </a:defRPr>
    </a:lvl3pPr>
    <a:lvl4pPr marL="3950208" algn="l" defTabSz="2633472" rtl="0" eaLnBrk="1" latinLnBrk="0" hangingPunct="1">
      <a:defRPr sz="5184" kern="1200">
        <a:solidFill>
          <a:schemeClr val="tx1"/>
        </a:solidFill>
        <a:latin typeface="+mn-lt"/>
        <a:ea typeface="+mn-ea"/>
        <a:cs typeface="+mn-cs"/>
      </a:defRPr>
    </a:lvl4pPr>
    <a:lvl5pPr marL="5266944" algn="l" defTabSz="2633472" rtl="0" eaLnBrk="1" latinLnBrk="0" hangingPunct="1">
      <a:defRPr sz="5184" kern="1200">
        <a:solidFill>
          <a:schemeClr val="tx1"/>
        </a:solidFill>
        <a:latin typeface="+mn-lt"/>
        <a:ea typeface="+mn-ea"/>
        <a:cs typeface="+mn-cs"/>
      </a:defRPr>
    </a:lvl5pPr>
    <a:lvl6pPr marL="6583680" algn="l" defTabSz="2633472" rtl="0" eaLnBrk="1" latinLnBrk="0" hangingPunct="1">
      <a:defRPr sz="5184" kern="1200">
        <a:solidFill>
          <a:schemeClr val="tx1"/>
        </a:solidFill>
        <a:latin typeface="+mn-lt"/>
        <a:ea typeface="+mn-ea"/>
        <a:cs typeface="+mn-cs"/>
      </a:defRPr>
    </a:lvl6pPr>
    <a:lvl7pPr marL="7900416" algn="l" defTabSz="2633472" rtl="0" eaLnBrk="1" latinLnBrk="0" hangingPunct="1">
      <a:defRPr sz="5184" kern="1200">
        <a:solidFill>
          <a:schemeClr val="tx1"/>
        </a:solidFill>
        <a:latin typeface="+mn-lt"/>
        <a:ea typeface="+mn-ea"/>
        <a:cs typeface="+mn-cs"/>
      </a:defRPr>
    </a:lvl7pPr>
    <a:lvl8pPr marL="9217152" algn="l" defTabSz="2633472" rtl="0" eaLnBrk="1" latinLnBrk="0" hangingPunct="1">
      <a:defRPr sz="5184" kern="1200">
        <a:solidFill>
          <a:schemeClr val="tx1"/>
        </a:solidFill>
        <a:latin typeface="+mn-lt"/>
        <a:ea typeface="+mn-ea"/>
        <a:cs typeface="+mn-cs"/>
      </a:defRPr>
    </a:lvl8pPr>
    <a:lvl9pPr marL="10533888" algn="l" defTabSz="2633472" rtl="0" eaLnBrk="1" latinLnBrk="0" hangingPunct="1">
      <a:defRPr sz="518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rat" initials="m"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68" autoAdjust="0"/>
    <p:restoredTop sz="94660"/>
  </p:normalViewPr>
  <p:slideViewPr>
    <p:cSldViewPr snapToGrid="0">
      <p:cViewPr varScale="1">
        <p:scale>
          <a:sx n="21" d="100"/>
          <a:sy n="21" d="100"/>
        </p:scale>
        <p:origin x="1322" y="46"/>
      </p:cViewPr>
      <p:guideLst>
        <p:guide orient="horz" pos="6912"/>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ED82-96B1-4A91-8B6F-604030E74201}" type="datetimeFigureOut">
              <a:rPr lang="en-US" smtClean="0"/>
              <a:t>1/22/2020</a:t>
            </a:fld>
            <a:endParaRPr lang="en-US" dirty="0"/>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680A4-C704-4C90-B531-120580CC10DC}" type="slidenum">
              <a:rPr lang="en-US" smtClean="0"/>
              <a:t>‹#›</a:t>
            </a:fld>
            <a:endParaRPr lang="en-US" dirty="0"/>
          </a:p>
        </p:txBody>
      </p:sp>
    </p:spTree>
    <p:extLst>
      <p:ext uri="{BB962C8B-B14F-4D97-AF65-F5344CB8AC3E}">
        <p14:creationId xmlns:p14="http://schemas.microsoft.com/office/powerpoint/2010/main" val="3800331787"/>
      </p:ext>
    </p:extLst>
  </p:cSld>
  <p:clrMap bg1="lt1" tx1="dk1" bg2="lt2" tx2="dk2" accent1="accent1" accent2="accent2" accent3="accent3" accent4="accent4" accent5="accent5" accent6="accent6" hlink="hlink" folHlink="folHlink"/>
  <p:notesStyle>
    <a:lvl1pPr marL="0" algn="l" defTabSz="2633472" rtl="0" eaLnBrk="1" latinLnBrk="0" hangingPunct="1">
      <a:defRPr sz="3456" kern="1200">
        <a:solidFill>
          <a:schemeClr val="tx1"/>
        </a:solidFill>
        <a:latin typeface="+mn-lt"/>
        <a:ea typeface="+mn-ea"/>
        <a:cs typeface="+mn-cs"/>
      </a:defRPr>
    </a:lvl1pPr>
    <a:lvl2pPr marL="1316736" algn="l" defTabSz="2633472" rtl="0" eaLnBrk="1" latinLnBrk="0" hangingPunct="1">
      <a:defRPr sz="3456" kern="1200">
        <a:solidFill>
          <a:schemeClr val="tx1"/>
        </a:solidFill>
        <a:latin typeface="+mn-lt"/>
        <a:ea typeface="+mn-ea"/>
        <a:cs typeface="+mn-cs"/>
      </a:defRPr>
    </a:lvl2pPr>
    <a:lvl3pPr marL="2633472" algn="l" defTabSz="2633472" rtl="0" eaLnBrk="1" latinLnBrk="0" hangingPunct="1">
      <a:defRPr sz="3456" kern="1200">
        <a:solidFill>
          <a:schemeClr val="tx1"/>
        </a:solidFill>
        <a:latin typeface="+mn-lt"/>
        <a:ea typeface="+mn-ea"/>
        <a:cs typeface="+mn-cs"/>
      </a:defRPr>
    </a:lvl3pPr>
    <a:lvl4pPr marL="3950208" algn="l" defTabSz="2633472" rtl="0" eaLnBrk="1" latinLnBrk="0" hangingPunct="1">
      <a:defRPr sz="3456" kern="1200">
        <a:solidFill>
          <a:schemeClr val="tx1"/>
        </a:solidFill>
        <a:latin typeface="+mn-lt"/>
        <a:ea typeface="+mn-ea"/>
        <a:cs typeface="+mn-cs"/>
      </a:defRPr>
    </a:lvl4pPr>
    <a:lvl5pPr marL="5266944" algn="l" defTabSz="2633472" rtl="0" eaLnBrk="1" latinLnBrk="0" hangingPunct="1">
      <a:defRPr sz="3456" kern="1200">
        <a:solidFill>
          <a:schemeClr val="tx1"/>
        </a:solidFill>
        <a:latin typeface="+mn-lt"/>
        <a:ea typeface="+mn-ea"/>
        <a:cs typeface="+mn-cs"/>
      </a:defRPr>
    </a:lvl5pPr>
    <a:lvl6pPr marL="6583680" algn="l" defTabSz="2633472" rtl="0" eaLnBrk="1" latinLnBrk="0" hangingPunct="1">
      <a:defRPr sz="3456" kern="1200">
        <a:solidFill>
          <a:schemeClr val="tx1"/>
        </a:solidFill>
        <a:latin typeface="+mn-lt"/>
        <a:ea typeface="+mn-ea"/>
        <a:cs typeface="+mn-cs"/>
      </a:defRPr>
    </a:lvl6pPr>
    <a:lvl7pPr marL="7900416" algn="l" defTabSz="2633472" rtl="0" eaLnBrk="1" latinLnBrk="0" hangingPunct="1">
      <a:defRPr sz="3456" kern="1200">
        <a:solidFill>
          <a:schemeClr val="tx1"/>
        </a:solidFill>
        <a:latin typeface="+mn-lt"/>
        <a:ea typeface="+mn-ea"/>
        <a:cs typeface="+mn-cs"/>
      </a:defRPr>
    </a:lvl7pPr>
    <a:lvl8pPr marL="9217152" algn="l" defTabSz="2633472" rtl="0" eaLnBrk="1" latinLnBrk="0" hangingPunct="1">
      <a:defRPr sz="3456" kern="1200">
        <a:solidFill>
          <a:schemeClr val="tx1"/>
        </a:solidFill>
        <a:latin typeface="+mn-lt"/>
        <a:ea typeface="+mn-ea"/>
        <a:cs typeface="+mn-cs"/>
      </a:defRPr>
    </a:lvl8pPr>
    <a:lvl9pPr marL="10533888" algn="l" defTabSz="2633472" rtl="0" eaLnBrk="1" latinLnBrk="0" hangingPunct="1">
      <a:defRPr sz="345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80199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378637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37295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292599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2913622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1237031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3826170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385072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221739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344975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421692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4B190171-3BD1-4C30-A385-085C1A5AD0E7}" type="datetimeFigureOut">
              <a:rPr lang="en-US" smtClean="0"/>
              <a:t>1/22/2020</a:t>
            </a:fld>
            <a:endParaRPr lang="en-US" dirty="0"/>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741D25B3-E2EC-4D13-9F9A-3C78174A67D6}" type="slidenum">
              <a:rPr lang="en-US" smtClean="0"/>
              <a:t>‹#›</a:t>
            </a:fld>
            <a:endParaRPr lang="en-US" dirty="0"/>
          </a:p>
        </p:txBody>
      </p:sp>
    </p:spTree>
    <p:extLst>
      <p:ext uri="{BB962C8B-B14F-4D97-AF65-F5344CB8AC3E}">
        <p14:creationId xmlns:p14="http://schemas.microsoft.com/office/powerpoint/2010/main" val="25913375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525"/>
          <p:cNvSpPr>
            <a:spLocks noChangeArrowheads="1"/>
          </p:cNvSpPr>
          <p:nvPr/>
        </p:nvSpPr>
        <p:spPr bwMode="auto">
          <a:xfrm>
            <a:off x="24947848" y="2374188"/>
            <a:ext cx="4674902" cy="878872"/>
          </a:xfrm>
          <a:prstGeom prst="rect">
            <a:avLst/>
          </a:prstGeom>
          <a:noFill/>
          <a:ln w="9525">
            <a:noFill/>
            <a:miter lim="800000"/>
            <a:headEnd/>
            <a:tailEnd/>
          </a:ln>
        </p:spPr>
        <p:txBody>
          <a:bodyPr wrap="square" lIns="16931" tIns="8466" rIns="16931" bIns="8466">
            <a:spAutoFit/>
          </a:bodyPr>
          <a:lstStyle/>
          <a:p>
            <a:pPr algn="ctr" defTabSz="169370">
              <a:spcAft>
                <a:spcPct val="25000"/>
              </a:spcAft>
              <a:tabLst>
                <a:tab pos="158078" algn="l"/>
              </a:tabLst>
            </a:pPr>
            <a:r>
              <a:rPr lang="en-US" sz="2800" b="1" dirty="0">
                <a:solidFill>
                  <a:srgbClr val="000000"/>
                </a:solidFill>
                <a:latin typeface="Arial" panose="020B0604020202020204" pitchFamily="34" charset="0"/>
                <a:cs typeface="Arial" panose="020B0604020202020204" pitchFamily="34" charset="0"/>
              </a:rPr>
              <a:t>III. In Vivo Hamster Testing (cont.)</a:t>
            </a:r>
          </a:p>
        </p:txBody>
      </p:sp>
      <p:pic>
        <p:nvPicPr>
          <p:cNvPr id="1026" name="Picture 2" descr="http://www.bme.utexas.edu/attachments/category/96/bme_fa_CMY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004" y="274738"/>
            <a:ext cx="8407400" cy="140335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https://www.utexas.edu/opa/identity_standards/images/UTwordmarkTagLtd_LG.jpg"/>
          <p:cNvSpPr>
            <a:spLocks noChangeAspect="1" noChangeArrowheads="1"/>
          </p:cNvSpPr>
          <p:nvPr/>
        </p:nvSpPr>
        <p:spPr bwMode="auto">
          <a:xfrm>
            <a:off x="9247717" y="-96309"/>
            <a:ext cx="2032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3456"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519" y="19786614"/>
            <a:ext cx="3348587" cy="1835025"/>
          </a:xfrm>
          <a:prstGeom prst="rect">
            <a:avLst/>
          </a:prstGeom>
        </p:spPr>
      </p:pic>
      <p:sp>
        <p:nvSpPr>
          <p:cNvPr id="9" name="TextBox 40"/>
          <p:cNvSpPr txBox="1">
            <a:spLocks noChangeArrowheads="1"/>
          </p:cNvSpPr>
          <p:nvPr/>
        </p:nvSpPr>
        <p:spPr bwMode="auto">
          <a:xfrm>
            <a:off x="9243405" y="153472"/>
            <a:ext cx="17860866" cy="1545721"/>
          </a:xfrm>
          <a:prstGeom prst="rect">
            <a:avLst/>
          </a:prstGeom>
          <a:noFill/>
          <a:ln w="9525">
            <a:noFill/>
            <a:miter lim="800000"/>
            <a:headEnd/>
            <a:tailEnd/>
          </a:ln>
        </p:spPr>
        <p:txBody>
          <a:bodyPr wrap="square" lIns="16931" tIns="8466" rIns="16931" bIns="8466">
            <a:spAutoFit/>
          </a:bodyPr>
          <a:lstStyle/>
          <a:p>
            <a:pPr algn="ctr" defTabSz="928706">
              <a:spcAft>
                <a:spcPct val="10000"/>
              </a:spcAft>
              <a:defRPr/>
            </a:pPr>
            <a:r>
              <a:rPr lang="en-US" sz="4000" b="1" dirty="0">
                <a:latin typeface="Arial" panose="020B0604020202020204" pitchFamily="34" charset="0"/>
                <a:cs typeface="Arial" panose="020B0604020202020204" pitchFamily="34" charset="0"/>
              </a:rPr>
              <a:t>Ultrafast Laser Microsurgery Probe for Large Area Ablation</a:t>
            </a:r>
            <a:endParaRPr lang="en-US" sz="2800" i="1" kern="0" dirty="0">
              <a:solidFill>
                <a:sysClr val="windowText" lastClr="000000"/>
              </a:solidFill>
              <a:latin typeface="Arial" panose="020B0604020202020204" pitchFamily="34" charset="0"/>
              <a:cs typeface="Arial" panose="020B0604020202020204" pitchFamily="34" charset="0"/>
            </a:endParaRPr>
          </a:p>
          <a:p>
            <a:pPr algn="ctr" defTabSz="928706">
              <a:defRPr/>
            </a:pPr>
            <a:r>
              <a:rPr lang="en-US" sz="1800" i="1" kern="0" dirty="0">
                <a:solidFill>
                  <a:sysClr val="windowText" lastClr="000000"/>
                </a:solidFill>
                <a:latin typeface="Arial" panose="020B0604020202020204" pitchFamily="34" charset="0"/>
                <a:cs typeface="Arial" panose="020B0604020202020204" pitchFamily="34" charset="0"/>
              </a:rPr>
              <a:t>Arjun Rao</a:t>
            </a:r>
            <a:r>
              <a:rPr lang="en-US" sz="1800" i="1" kern="0" baseline="30000" dirty="0">
                <a:solidFill>
                  <a:sysClr val="windowText" lastClr="000000"/>
                </a:solidFill>
                <a:latin typeface="Arial" panose="020B0604020202020204" pitchFamily="34" charset="0"/>
                <a:cs typeface="Arial" panose="020B0604020202020204" pitchFamily="34" charset="0"/>
              </a:rPr>
              <a:t>1</a:t>
            </a:r>
            <a:r>
              <a:rPr lang="en-US" sz="1800" i="1" kern="0" dirty="0">
                <a:solidFill>
                  <a:sysClr val="windowText" lastClr="000000"/>
                </a:solidFill>
                <a:latin typeface="Arial" panose="020B0604020202020204" pitchFamily="34" charset="0"/>
                <a:cs typeface="Arial" panose="020B0604020202020204" pitchFamily="34" charset="0"/>
              </a:rPr>
              <a:t>, Kaushik Subramanyam</a:t>
            </a:r>
            <a:r>
              <a:rPr lang="en-US" sz="1800" i="1" kern="0" baseline="30000" dirty="0">
                <a:solidFill>
                  <a:sysClr val="windowText" lastClr="000000"/>
                </a:solidFill>
                <a:latin typeface="Arial" panose="020B0604020202020204" pitchFamily="34" charset="0"/>
                <a:cs typeface="Arial" panose="020B0604020202020204" pitchFamily="34" charset="0"/>
              </a:rPr>
              <a:t>2</a:t>
            </a:r>
            <a:r>
              <a:rPr lang="en-US" sz="1800" i="1" kern="0" dirty="0">
                <a:solidFill>
                  <a:sysClr val="windowText" lastClr="000000"/>
                </a:solidFill>
                <a:latin typeface="Arial" panose="020B0604020202020204" pitchFamily="34" charset="0"/>
                <a:cs typeface="Arial" panose="020B0604020202020204" pitchFamily="34" charset="0"/>
              </a:rPr>
              <a:t>, </a:t>
            </a:r>
            <a:r>
              <a:rPr lang="en-US" sz="1800" i="1" kern="0" dirty="0" err="1">
                <a:solidFill>
                  <a:sysClr val="windowText" lastClr="000000"/>
                </a:solidFill>
                <a:latin typeface="Arial" panose="020B0604020202020204" pitchFamily="34" charset="0"/>
                <a:cs typeface="Arial" panose="020B0604020202020204" pitchFamily="34" charset="0"/>
              </a:rPr>
              <a:t>Ilan</a:t>
            </a:r>
            <a:r>
              <a:rPr lang="en-US" sz="1800" i="1" kern="0" dirty="0">
                <a:solidFill>
                  <a:sysClr val="windowText" lastClr="000000"/>
                </a:solidFill>
                <a:latin typeface="Arial" panose="020B0604020202020204" pitchFamily="34" charset="0"/>
                <a:cs typeface="Arial" panose="020B0604020202020204" pitchFamily="34" charset="0"/>
              </a:rPr>
              <a:t> Gabay</a:t>
            </a:r>
            <a:r>
              <a:rPr lang="en-US" sz="1800" i="1" kern="0" baseline="30000" dirty="0">
                <a:solidFill>
                  <a:sysClr val="windowText" lastClr="000000"/>
                </a:solidFill>
                <a:latin typeface="Arial" panose="020B0604020202020204" pitchFamily="34" charset="0"/>
                <a:cs typeface="Arial" panose="020B0604020202020204" pitchFamily="34" charset="0"/>
              </a:rPr>
              <a:t>2</a:t>
            </a:r>
            <a:r>
              <a:rPr lang="en-US" sz="1800" i="1" kern="0" dirty="0">
                <a:solidFill>
                  <a:sysClr val="windowText" lastClr="000000"/>
                </a:solidFill>
                <a:latin typeface="Arial" panose="020B0604020202020204" pitchFamily="34" charset="0"/>
                <a:cs typeface="Arial" panose="020B0604020202020204" pitchFamily="34" charset="0"/>
              </a:rPr>
              <a:t>, Adela Ben-Yakar</a:t>
            </a:r>
            <a:r>
              <a:rPr lang="en-US" sz="1800" i="1" kern="0" baseline="30000" dirty="0">
                <a:solidFill>
                  <a:sysClr val="windowText" lastClr="000000"/>
                </a:solidFill>
                <a:latin typeface="Arial" panose="020B0604020202020204" pitchFamily="34" charset="0"/>
                <a:cs typeface="Arial" panose="020B0604020202020204" pitchFamily="34" charset="0"/>
              </a:rPr>
              <a:t>1,2†</a:t>
            </a:r>
          </a:p>
          <a:p>
            <a:pPr algn="ctr" defTabSz="928706">
              <a:defRPr/>
            </a:pPr>
            <a:endParaRPr lang="en-US" sz="1400" kern="0" baseline="30000" dirty="0">
              <a:solidFill>
                <a:sysClr val="windowText" lastClr="000000"/>
              </a:solidFill>
              <a:latin typeface="Arial" panose="020B0604020202020204" pitchFamily="34" charset="0"/>
              <a:cs typeface="Arial" panose="020B0604020202020204" pitchFamily="34" charset="0"/>
            </a:endParaRPr>
          </a:p>
          <a:p>
            <a:pPr algn="ctr" defTabSz="928706">
              <a:defRPr/>
            </a:pPr>
            <a:r>
              <a:rPr lang="en-US" sz="1400" kern="0" baseline="30000" dirty="0">
                <a:solidFill>
                  <a:sysClr val="windowText" lastClr="000000"/>
                </a:solidFill>
                <a:latin typeface="Arial" panose="020B0604020202020204" pitchFamily="34" charset="0"/>
                <a:cs typeface="Arial" panose="020B0604020202020204" pitchFamily="34" charset="0"/>
              </a:rPr>
              <a:t>1</a:t>
            </a:r>
            <a:r>
              <a:rPr lang="en-US" sz="1400" kern="0" dirty="0">
                <a:solidFill>
                  <a:sysClr val="windowText" lastClr="000000"/>
                </a:solidFill>
                <a:latin typeface="Arial" panose="020B0604020202020204" pitchFamily="34" charset="0"/>
                <a:cs typeface="Arial" panose="020B0604020202020204" pitchFamily="34" charset="0"/>
              </a:rPr>
              <a:t>Department of Biomedical Engineering, The University of Texas at Austin, Austin, TX 78712;</a:t>
            </a:r>
            <a:r>
              <a:rPr lang="en-US" sz="1400" kern="0" baseline="30000" dirty="0">
                <a:solidFill>
                  <a:sysClr val="windowText" lastClr="000000"/>
                </a:solidFill>
                <a:latin typeface="Arial" panose="020B0604020202020204" pitchFamily="34" charset="0"/>
                <a:cs typeface="Arial" panose="020B0604020202020204" pitchFamily="34" charset="0"/>
              </a:rPr>
              <a:t>2</a:t>
            </a:r>
            <a:r>
              <a:rPr lang="en-US" sz="1400" kern="0" dirty="0">
                <a:solidFill>
                  <a:sysClr val="windowText" lastClr="000000"/>
                </a:solidFill>
                <a:latin typeface="Arial" panose="020B0604020202020204" pitchFamily="34" charset="0"/>
                <a:cs typeface="Arial" panose="020B0604020202020204" pitchFamily="34" charset="0"/>
              </a:rPr>
              <a:t>Department of Mechanical Engineering, The University of Texas at Austin, Austin, TX 78712;</a:t>
            </a:r>
          </a:p>
          <a:p>
            <a:pPr algn="ctr" defTabSz="928706">
              <a:defRPr/>
            </a:pPr>
            <a:r>
              <a:rPr lang="en-US" sz="1400" kern="0" dirty="0">
                <a:solidFill>
                  <a:sysClr val="windowText" lastClr="000000"/>
                </a:solidFill>
                <a:latin typeface="Arial" panose="020B0604020202020204" pitchFamily="34" charset="0"/>
                <a:cs typeface="Arial" panose="020B0604020202020204" pitchFamily="34" charset="0"/>
              </a:rPr>
              <a:t>*Corresponding author: </a:t>
            </a:r>
            <a:r>
              <a:rPr lang="en-US" sz="1400" kern="0" dirty="0">
                <a:solidFill>
                  <a:srgbClr val="0000FF"/>
                </a:solidFill>
                <a:latin typeface="Arial" panose="020B0604020202020204" pitchFamily="34" charset="0"/>
                <a:cs typeface="Arial" panose="020B0604020202020204" pitchFamily="34" charset="0"/>
              </a:rPr>
              <a:t>ben-yakar@mail.utexas.edu</a:t>
            </a:r>
            <a:r>
              <a:rPr lang="en-US" sz="1400" kern="0" dirty="0">
                <a:solidFill>
                  <a:sysClr val="windowText" lastClr="000000"/>
                </a:solidFill>
                <a:latin typeface="Arial" panose="020B0604020202020204" pitchFamily="34" charset="0"/>
                <a:cs typeface="Arial" panose="020B0604020202020204" pitchFamily="34" charset="0"/>
              </a:rPr>
              <a:t>, Website: </a:t>
            </a:r>
            <a:r>
              <a:rPr lang="en-US" sz="1400" kern="0" dirty="0">
                <a:solidFill>
                  <a:srgbClr val="0000FF"/>
                </a:solidFill>
                <a:latin typeface="Arial" panose="020B0604020202020204" pitchFamily="34" charset="0"/>
                <a:cs typeface="Arial" panose="020B0604020202020204" pitchFamily="34" charset="0"/>
              </a:rPr>
              <a:t>http://www.me.utexas.edu/ben-yakar/</a:t>
            </a:r>
          </a:p>
        </p:txBody>
      </p:sp>
      <p:sp>
        <p:nvSpPr>
          <p:cNvPr id="19" name="Rectangle 525"/>
          <p:cNvSpPr>
            <a:spLocks noChangeArrowheads="1"/>
          </p:cNvSpPr>
          <p:nvPr/>
        </p:nvSpPr>
        <p:spPr bwMode="auto">
          <a:xfrm>
            <a:off x="14913813" y="2423885"/>
            <a:ext cx="4735908" cy="447985"/>
          </a:xfrm>
          <a:prstGeom prst="rect">
            <a:avLst/>
          </a:prstGeom>
          <a:noFill/>
          <a:ln w="9525">
            <a:noFill/>
            <a:miter lim="800000"/>
            <a:headEnd/>
            <a:tailEnd/>
          </a:ln>
        </p:spPr>
        <p:txBody>
          <a:bodyPr wrap="square" lIns="16931" tIns="8466" rIns="16931" bIns="8466">
            <a:spAutoFit/>
          </a:bodyPr>
          <a:lstStyle/>
          <a:p>
            <a:pPr algn="ctr" defTabSz="169370">
              <a:spcAft>
                <a:spcPct val="25000"/>
              </a:spcAft>
              <a:tabLst>
                <a:tab pos="158078" algn="l"/>
              </a:tabLst>
            </a:pPr>
            <a:r>
              <a:rPr lang="en-US" sz="2800" b="1" dirty="0">
                <a:solidFill>
                  <a:srgbClr val="000000"/>
                </a:solidFill>
                <a:latin typeface="Arial" panose="020B0604020202020204" pitchFamily="34" charset="0"/>
                <a:cs typeface="Arial" panose="020B0604020202020204" pitchFamily="34" charset="0"/>
              </a:rPr>
              <a:t>III. In Vivo Hamster Testing </a:t>
            </a:r>
          </a:p>
        </p:txBody>
      </p:sp>
      <p:pic>
        <p:nvPicPr>
          <p:cNvPr id="76" name="Picture 75" descr="transparent"/>
          <p:cNvPicPr>
            <a:picLocks noChangeAspect="1" noChangeArrowheads="1"/>
          </p:cNvPicPr>
          <p:nvPr/>
        </p:nvPicPr>
        <p:blipFill>
          <a:blip r:embed="rId4"/>
          <a:srcRect/>
          <a:stretch>
            <a:fillRect/>
          </a:stretch>
        </p:blipFill>
        <p:spPr bwMode="auto">
          <a:xfrm>
            <a:off x="19326967" y="8124605"/>
            <a:ext cx="10160" cy="22013"/>
          </a:xfrm>
          <a:prstGeom prst="rect">
            <a:avLst/>
          </a:prstGeom>
          <a:noFill/>
          <a:ln w="9525">
            <a:noFill/>
            <a:miter lim="800000"/>
            <a:headEnd/>
            <a:tailEnd/>
          </a:ln>
        </p:spPr>
      </p:pic>
      <p:sp>
        <p:nvSpPr>
          <p:cNvPr id="91" name="Rectangle 535"/>
          <p:cNvSpPr>
            <a:spLocks noChangeArrowheads="1"/>
          </p:cNvSpPr>
          <p:nvPr/>
        </p:nvSpPr>
        <p:spPr bwMode="auto">
          <a:xfrm>
            <a:off x="24212389" y="14803125"/>
            <a:ext cx="4775200" cy="447985"/>
          </a:xfrm>
          <a:prstGeom prst="rect">
            <a:avLst/>
          </a:prstGeom>
          <a:noFill/>
          <a:ln w="9525">
            <a:noFill/>
            <a:miter lim="800000"/>
            <a:headEnd/>
            <a:tailEnd/>
          </a:ln>
        </p:spPr>
        <p:txBody>
          <a:bodyPr wrap="square" lIns="16931" tIns="8466" rIns="16931" bIns="8466">
            <a:spAutoFit/>
          </a:bodyPr>
          <a:lstStyle/>
          <a:p>
            <a:pPr algn="ctr" defTabSz="169370">
              <a:spcAft>
                <a:spcPct val="25000"/>
              </a:spcAft>
              <a:tabLst>
                <a:tab pos="158078" algn="l"/>
              </a:tabLst>
            </a:pPr>
            <a:r>
              <a:rPr lang="en-US" sz="2800" b="1" dirty="0">
                <a:solidFill>
                  <a:srgbClr val="000000"/>
                </a:solidFill>
                <a:latin typeface="Arial" panose="020B0604020202020204" pitchFamily="34" charset="0"/>
                <a:cs typeface="Arial" panose="020B0604020202020204" pitchFamily="34" charset="0"/>
              </a:rPr>
              <a:t>IV. Conclusions</a:t>
            </a:r>
            <a:endParaRPr lang="en-US" sz="2800" b="1" i="1" dirty="0">
              <a:solidFill>
                <a:srgbClr val="000000"/>
              </a:solidFill>
              <a:latin typeface="Arial" panose="020B0604020202020204" pitchFamily="34" charset="0"/>
              <a:cs typeface="Arial" panose="020B0604020202020204" pitchFamily="34" charset="0"/>
            </a:endParaRPr>
          </a:p>
        </p:txBody>
      </p:sp>
      <p:sp>
        <p:nvSpPr>
          <p:cNvPr id="100" name="TextBox 99"/>
          <p:cNvSpPr txBox="1"/>
          <p:nvPr/>
        </p:nvSpPr>
        <p:spPr>
          <a:xfrm>
            <a:off x="19649721" y="13309450"/>
            <a:ext cx="184731" cy="624145"/>
          </a:xfrm>
          <a:prstGeom prst="rect">
            <a:avLst/>
          </a:prstGeom>
          <a:noFill/>
        </p:spPr>
        <p:txBody>
          <a:bodyPr wrap="none" rtlCol="0">
            <a:spAutoFit/>
          </a:bodyPr>
          <a:lstStyle/>
          <a:p>
            <a:endParaRPr lang="en-US" sz="3456" dirty="0"/>
          </a:p>
        </p:txBody>
      </p:sp>
      <p:sp>
        <p:nvSpPr>
          <p:cNvPr id="3" name="Rectangle 2"/>
          <p:cNvSpPr/>
          <p:nvPr/>
        </p:nvSpPr>
        <p:spPr>
          <a:xfrm>
            <a:off x="485006" y="2046993"/>
            <a:ext cx="11090057" cy="1948901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grpSp>
        <p:nvGrpSpPr>
          <p:cNvPr id="20" name="Group 19"/>
          <p:cNvGrpSpPr/>
          <p:nvPr/>
        </p:nvGrpSpPr>
        <p:grpSpPr>
          <a:xfrm>
            <a:off x="27104272" y="274738"/>
            <a:ext cx="5277011" cy="1144950"/>
            <a:chOff x="17984335" y="89566"/>
            <a:chExt cx="5277011" cy="1144950"/>
          </a:xfrm>
        </p:grpSpPr>
        <p:pic>
          <p:nvPicPr>
            <p:cNvPr id="102" name="Picture 2" descr="C:\Users\RKH\Documents\Research\Organization\Ben-Yakar Group\Webpage\Website\New Files\Images\logo3.png"/>
            <p:cNvPicPr>
              <a:picLocks noChangeAspect="1" noChangeArrowheads="1"/>
            </p:cNvPicPr>
            <p:nvPr/>
          </p:nvPicPr>
          <p:blipFill>
            <a:blip r:embed="rId5" cstate="print"/>
            <a:srcRect l="2235" t="3749" r="83965" b="44000"/>
            <a:stretch>
              <a:fillRect/>
            </a:stretch>
          </p:blipFill>
          <p:spPr bwMode="auto">
            <a:xfrm>
              <a:off x="17984335" y="137236"/>
              <a:ext cx="1006261" cy="1097280"/>
            </a:xfrm>
            <a:prstGeom prst="rect">
              <a:avLst/>
            </a:prstGeom>
            <a:noFill/>
            <a:ln w="9525">
              <a:noFill/>
              <a:miter lim="800000"/>
              <a:headEnd/>
              <a:tailEnd/>
            </a:ln>
          </p:spPr>
        </p:pic>
        <p:pic>
          <p:nvPicPr>
            <p:cNvPr id="103" name="Picture 2" descr="C:\Users\RKH\Documents\Research\Organization\Ben-Yakar Group\Webpage\Website\New Files\Images\logo3.png"/>
            <p:cNvPicPr>
              <a:picLocks noChangeAspect="1" noChangeArrowheads="1"/>
            </p:cNvPicPr>
            <p:nvPr/>
          </p:nvPicPr>
          <p:blipFill>
            <a:blip r:embed="rId5" cstate="print"/>
            <a:srcRect l="16600" t="10417" r="4001" b="18750"/>
            <a:stretch>
              <a:fillRect/>
            </a:stretch>
          </p:blipFill>
          <p:spPr bwMode="auto">
            <a:xfrm>
              <a:off x="18990595" y="89566"/>
              <a:ext cx="4270751" cy="1097280"/>
            </a:xfrm>
            <a:prstGeom prst="rect">
              <a:avLst/>
            </a:prstGeom>
            <a:noFill/>
            <a:ln w="9525">
              <a:noFill/>
              <a:miter lim="800000"/>
              <a:headEnd/>
              <a:tailEnd/>
            </a:ln>
          </p:spPr>
        </p:pic>
      </p:grpSp>
      <p:sp>
        <p:nvSpPr>
          <p:cNvPr id="124" name="Rectangle 535"/>
          <p:cNvSpPr>
            <a:spLocks noChangeArrowheads="1"/>
          </p:cNvSpPr>
          <p:nvPr/>
        </p:nvSpPr>
        <p:spPr bwMode="auto">
          <a:xfrm>
            <a:off x="24502986" y="18225010"/>
            <a:ext cx="4775200" cy="447985"/>
          </a:xfrm>
          <a:prstGeom prst="rect">
            <a:avLst/>
          </a:prstGeom>
          <a:noFill/>
          <a:ln w="9525">
            <a:noFill/>
            <a:miter lim="800000"/>
            <a:headEnd/>
            <a:tailEnd/>
          </a:ln>
        </p:spPr>
        <p:txBody>
          <a:bodyPr wrap="square" lIns="16931" tIns="8466" rIns="16931" bIns="8466">
            <a:spAutoFit/>
          </a:bodyPr>
          <a:lstStyle/>
          <a:p>
            <a:pPr algn="ctr" defTabSz="169370">
              <a:spcAft>
                <a:spcPct val="25000"/>
              </a:spcAft>
              <a:tabLst>
                <a:tab pos="158078" algn="l"/>
              </a:tabLst>
            </a:pPr>
            <a:r>
              <a:rPr lang="en-US" sz="2800" b="1" dirty="0">
                <a:solidFill>
                  <a:srgbClr val="000000"/>
                </a:solidFill>
                <a:latin typeface="Arial" panose="020B0604020202020204" pitchFamily="34" charset="0"/>
                <a:cs typeface="Arial" panose="020B0604020202020204" pitchFamily="34" charset="0"/>
              </a:rPr>
              <a:t>V. References</a:t>
            </a:r>
          </a:p>
        </p:txBody>
      </p:sp>
      <p:sp>
        <p:nvSpPr>
          <p:cNvPr id="113" name="TextBox 112"/>
          <p:cNvSpPr txBox="1"/>
          <p:nvPr/>
        </p:nvSpPr>
        <p:spPr>
          <a:xfrm>
            <a:off x="23759298" y="18819525"/>
            <a:ext cx="7031731" cy="2308324"/>
          </a:xfrm>
          <a:prstGeom prst="rect">
            <a:avLst/>
          </a:prstGeom>
          <a:noFill/>
        </p:spPr>
        <p:txBody>
          <a:bodyPr wrap="square" rtlCol="0">
            <a:spAutoFit/>
          </a:bodyPr>
          <a:lstStyle/>
          <a:p>
            <a:pPr marL="228623" indent="-228623" algn="just">
              <a:buAutoNum type="arabicPeriod"/>
            </a:pPr>
            <a:r>
              <a:rPr lang="en-US" sz="1200" dirty="0"/>
              <a:t>S. Hirano, "Current treatment of vocal fold scarring," </a:t>
            </a:r>
            <a:r>
              <a:rPr lang="en-US" sz="1200" i="1" dirty="0" err="1"/>
              <a:t>Curr</a:t>
            </a:r>
            <a:r>
              <a:rPr lang="en-US" sz="1200" i="1" dirty="0"/>
              <a:t> </a:t>
            </a:r>
            <a:r>
              <a:rPr lang="en-US" sz="1200" i="1" dirty="0" err="1"/>
              <a:t>Opin</a:t>
            </a:r>
            <a:r>
              <a:rPr lang="en-US" sz="1200" i="1" dirty="0"/>
              <a:t> </a:t>
            </a:r>
            <a:r>
              <a:rPr lang="en-US" sz="1200" i="1" dirty="0" err="1"/>
              <a:t>Otolaryngol</a:t>
            </a:r>
            <a:r>
              <a:rPr lang="en-US" sz="1200" i="1" dirty="0"/>
              <a:t> Head Neck </a:t>
            </a:r>
            <a:r>
              <a:rPr lang="en-US" sz="1200" i="1" dirty="0" err="1"/>
              <a:t>Surg</a:t>
            </a:r>
            <a:r>
              <a:rPr lang="en-US" sz="1200" i="1" dirty="0"/>
              <a:t> </a:t>
            </a:r>
            <a:r>
              <a:rPr lang="en-US" sz="1200" dirty="0"/>
              <a:t>13(3), 143-147 (2005).</a:t>
            </a:r>
          </a:p>
          <a:p>
            <a:pPr marL="228623" indent="-228623" algn="just">
              <a:buFontTx/>
              <a:buAutoNum type="arabicPeriod"/>
            </a:pPr>
            <a:r>
              <a:rPr lang="en-US" sz="1200" dirty="0"/>
              <a:t>C. L. Hoy, W. N. Everett, M. </a:t>
            </a:r>
            <a:r>
              <a:rPr lang="en-US" sz="1200" dirty="0" err="1"/>
              <a:t>Yildirim</a:t>
            </a:r>
            <a:r>
              <a:rPr lang="en-US" sz="1200" dirty="0"/>
              <a:t>, J. </a:t>
            </a:r>
            <a:r>
              <a:rPr lang="en-US" sz="1200" dirty="0" err="1"/>
              <a:t>Kobler</a:t>
            </a:r>
            <a:r>
              <a:rPr lang="en-US" sz="1200" dirty="0"/>
              <a:t>, S. M. </a:t>
            </a:r>
            <a:r>
              <a:rPr lang="en-US" sz="1200" dirty="0" err="1"/>
              <a:t>Zeitels</a:t>
            </a:r>
            <a:r>
              <a:rPr lang="en-US" sz="1200" dirty="0"/>
              <a:t> and A. Ben-</a:t>
            </a:r>
            <a:r>
              <a:rPr lang="en-US" sz="1200" dirty="0" err="1"/>
              <a:t>Yakar</a:t>
            </a:r>
            <a:r>
              <a:rPr lang="en-US" sz="1200" dirty="0"/>
              <a:t>, "Towards endoscopic ultrafast laser microsurgery of vocal folds," </a:t>
            </a:r>
            <a:r>
              <a:rPr lang="en-US" sz="1200" i="1" dirty="0"/>
              <a:t>J Biomed Opt </a:t>
            </a:r>
            <a:r>
              <a:rPr lang="en-US" sz="1200" dirty="0"/>
              <a:t>17(3), 038002 (2012).</a:t>
            </a:r>
          </a:p>
          <a:p>
            <a:pPr marL="228623" indent="-228623" algn="just">
              <a:buFontTx/>
              <a:buAutoNum type="arabicPeriod"/>
            </a:pPr>
            <a:r>
              <a:rPr lang="en-US" sz="1200" dirty="0" err="1"/>
              <a:t>Yildirim</a:t>
            </a:r>
            <a:r>
              <a:rPr lang="en-US" sz="1200" dirty="0"/>
              <a:t>, M., O. </a:t>
            </a:r>
            <a:r>
              <a:rPr lang="en-US" sz="1200" dirty="0" err="1"/>
              <a:t>Ferhanoglu</a:t>
            </a:r>
            <a:r>
              <a:rPr lang="en-US" sz="1200" dirty="0"/>
              <a:t>, J. </a:t>
            </a:r>
            <a:r>
              <a:rPr lang="en-US" sz="1200" dirty="0" err="1"/>
              <a:t>Kobler</a:t>
            </a:r>
            <a:r>
              <a:rPr lang="en-US" sz="1200" dirty="0"/>
              <a:t>, S.M. </a:t>
            </a:r>
            <a:r>
              <a:rPr lang="en-US" sz="1200" dirty="0" err="1"/>
              <a:t>Zeitels</a:t>
            </a:r>
            <a:r>
              <a:rPr lang="en-US" sz="1200" dirty="0"/>
              <a:t>, and A. Ben-</a:t>
            </a:r>
            <a:r>
              <a:rPr lang="en-US" sz="1200" dirty="0" err="1"/>
              <a:t>Yakar</a:t>
            </a:r>
            <a:r>
              <a:rPr lang="en-US" sz="1200" dirty="0"/>
              <a:t>, “Parameters affecting ultrafast laser microsurgery of sub-epithelial voids for scar treatment in vocal folds,” Journal of Biomedical Optics, 18 (11), 118001 – 14 (2013)</a:t>
            </a:r>
          </a:p>
          <a:p>
            <a:pPr marL="228623" indent="-228623" algn="just">
              <a:buFontTx/>
              <a:buAutoNum type="arabicPeriod"/>
            </a:pPr>
            <a:r>
              <a:rPr lang="en-US" sz="1200" dirty="0"/>
              <a:t>Hoy, C.L., W.N. Everett, M. </a:t>
            </a:r>
            <a:r>
              <a:rPr lang="en-US" sz="1200" dirty="0" err="1"/>
              <a:t>Yildirim</a:t>
            </a:r>
            <a:r>
              <a:rPr lang="en-US" sz="1200" dirty="0"/>
              <a:t>, J. </a:t>
            </a:r>
            <a:r>
              <a:rPr lang="en-US" sz="1200" dirty="0" err="1"/>
              <a:t>Kobler</a:t>
            </a:r>
            <a:r>
              <a:rPr lang="en-US" sz="1200" dirty="0"/>
              <a:t>, S. M. </a:t>
            </a:r>
            <a:r>
              <a:rPr lang="en-US" sz="1200" dirty="0" err="1"/>
              <a:t>Zeitels</a:t>
            </a:r>
            <a:r>
              <a:rPr lang="en-US" sz="1200" dirty="0"/>
              <a:t>, and A. Ben-</a:t>
            </a:r>
            <a:r>
              <a:rPr lang="en-US" sz="1200" dirty="0" err="1"/>
              <a:t>Yakar</a:t>
            </a:r>
            <a:r>
              <a:rPr lang="en-US" sz="1200" dirty="0"/>
              <a:t>, “Towards endoscopic ultrafast laser microsurgery of vocal folds,” </a:t>
            </a:r>
            <a:r>
              <a:rPr lang="en-US" sz="1200" i="1" dirty="0"/>
              <a:t>Journal of Biomedical Optics </a:t>
            </a:r>
            <a:r>
              <a:rPr lang="en-US" sz="1200" b="1" dirty="0"/>
              <a:t>17</a:t>
            </a:r>
            <a:r>
              <a:rPr lang="en-US" sz="1200" dirty="0"/>
              <a:t>, 038002 (2012).</a:t>
            </a:r>
          </a:p>
          <a:p>
            <a:pPr marL="228623" indent="-228623" algn="just">
              <a:buFontTx/>
              <a:buAutoNum type="arabicPeriod"/>
            </a:pPr>
            <a:r>
              <a:rPr lang="en-US" sz="1200" dirty="0"/>
              <a:t>Hoy, C.L., O. </a:t>
            </a:r>
            <a:r>
              <a:rPr lang="en-US" sz="1200" dirty="0" err="1"/>
              <a:t>Ferhanoglu</a:t>
            </a:r>
            <a:r>
              <a:rPr lang="en-US" sz="1200" dirty="0"/>
              <a:t>, M. </a:t>
            </a:r>
            <a:r>
              <a:rPr lang="en-US" sz="1200" dirty="0" err="1"/>
              <a:t>Yildirim</a:t>
            </a:r>
            <a:r>
              <a:rPr lang="en-US" sz="1200" dirty="0"/>
              <a:t>, K.H. Kim, S.S. </a:t>
            </a:r>
            <a:r>
              <a:rPr lang="en-US" sz="1200" dirty="0" err="1"/>
              <a:t>Karajanagi</a:t>
            </a:r>
            <a:r>
              <a:rPr lang="en-US" sz="1200" dirty="0"/>
              <a:t>, K.M.C. Chan, J. </a:t>
            </a:r>
            <a:r>
              <a:rPr lang="en-US" sz="1200" dirty="0" err="1"/>
              <a:t>Kobler</a:t>
            </a:r>
            <a:r>
              <a:rPr lang="en-US" sz="1200" dirty="0"/>
              <a:t>, S.M. </a:t>
            </a:r>
            <a:r>
              <a:rPr lang="en-US" sz="1200" dirty="0" err="1"/>
              <a:t>Zeitels</a:t>
            </a:r>
            <a:r>
              <a:rPr lang="en-US" sz="1200" dirty="0"/>
              <a:t>, and A. Ben-</a:t>
            </a:r>
            <a:r>
              <a:rPr lang="en-US" sz="1200" dirty="0" err="1"/>
              <a:t>Yakar</a:t>
            </a:r>
            <a:r>
              <a:rPr lang="en-US" sz="1200" dirty="0"/>
              <a:t>, “Clinical ultrafast laser surgery: recent advances and future directions,” </a:t>
            </a:r>
            <a:r>
              <a:rPr lang="en-US" sz="1200" u="sng" dirty="0"/>
              <a:t>Invited Review Paper</a:t>
            </a:r>
            <a:r>
              <a:rPr lang="en-US" sz="1200" dirty="0"/>
              <a:t>, </a:t>
            </a:r>
            <a:r>
              <a:rPr lang="en-US" sz="1200" i="1" dirty="0"/>
              <a:t>IEEE Journal of Selected Topics in Quantum Electronics on </a:t>
            </a:r>
            <a:r>
              <a:rPr lang="en-US" sz="1200" i="1" dirty="0" err="1"/>
              <a:t>Nanophotonics</a:t>
            </a:r>
            <a:r>
              <a:rPr lang="en-US" sz="1200" i="1" dirty="0"/>
              <a:t>,</a:t>
            </a:r>
            <a:r>
              <a:rPr lang="en-US" sz="1200" dirty="0"/>
              <a:t> in press (2014).</a:t>
            </a:r>
          </a:p>
        </p:txBody>
      </p:sp>
      <p:sp>
        <p:nvSpPr>
          <p:cNvPr id="7" name="TextBox 6"/>
          <p:cNvSpPr txBox="1"/>
          <p:nvPr/>
        </p:nvSpPr>
        <p:spPr>
          <a:xfrm>
            <a:off x="22805330" y="15425010"/>
            <a:ext cx="8662976" cy="2677656"/>
          </a:xfrm>
          <a:prstGeom prst="rect">
            <a:avLst/>
          </a:prstGeom>
          <a:noFill/>
        </p:spPr>
        <p:txBody>
          <a:bodyPr wrap="square" rtlCol="0">
            <a:spAutoFit/>
          </a:bodyPr>
          <a:lstStyle/>
          <a:p>
            <a:pPr marL="228623" indent="-228623">
              <a:buFont typeface="Arial" panose="020B0604020202020204" pitchFamily="34" charset="0"/>
              <a:buChar char="•"/>
            </a:pPr>
            <a:r>
              <a:rPr lang="en-US" sz="2800" dirty="0"/>
              <a:t>Collagen fibers seem normal without evidence of high density or directionality as seen in scarred collagen tissues.</a:t>
            </a:r>
          </a:p>
          <a:p>
            <a:pPr marL="228623" indent="-228623">
              <a:buFont typeface="Arial" panose="020B0604020202020204" pitchFamily="34" charset="0"/>
              <a:buChar char="•"/>
            </a:pPr>
            <a:r>
              <a:rPr lang="en-US" sz="2800" dirty="0"/>
              <a:t>We will test scarring methods on hamsters.</a:t>
            </a:r>
          </a:p>
          <a:p>
            <a:pPr marL="228623" indent="-228623">
              <a:buFont typeface="Arial" panose="020B0604020202020204" pitchFamily="34" charset="0"/>
              <a:buChar char="•"/>
            </a:pPr>
            <a:r>
              <a:rPr lang="en-US" sz="2800" dirty="0"/>
              <a:t>Scarring methods include electro-cautery and laser scarring.</a:t>
            </a:r>
          </a:p>
        </p:txBody>
      </p:sp>
      <p:grpSp>
        <p:nvGrpSpPr>
          <p:cNvPr id="21" name="Group 20"/>
          <p:cNvGrpSpPr/>
          <p:nvPr/>
        </p:nvGrpSpPr>
        <p:grpSpPr>
          <a:xfrm>
            <a:off x="0" y="2382786"/>
            <a:ext cx="11324476" cy="11355124"/>
            <a:chOff x="-351932" y="2448908"/>
            <a:chExt cx="9123065" cy="7147621"/>
          </a:xfrm>
        </p:grpSpPr>
        <p:sp>
          <p:nvSpPr>
            <p:cNvPr id="10" name="Text Box 17"/>
            <p:cNvSpPr txBox="1">
              <a:spLocks noChangeArrowheads="1"/>
            </p:cNvSpPr>
            <p:nvPr/>
          </p:nvSpPr>
          <p:spPr bwMode="auto">
            <a:xfrm>
              <a:off x="321557" y="2973332"/>
              <a:ext cx="8449576" cy="4282590"/>
            </a:xfrm>
            <a:prstGeom prst="rect">
              <a:avLst/>
            </a:prstGeom>
            <a:noFill/>
            <a:ln w="9525">
              <a:noFill/>
              <a:miter lim="800000"/>
              <a:headEnd/>
              <a:tailEnd/>
            </a:ln>
          </p:spPr>
          <p:txBody>
            <a:bodyPr wrap="square" lIns="16931" tIns="8466" rIns="16931" bIns="8466">
              <a:spAutoFit/>
            </a:bodyPr>
            <a:lstStyle/>
            <a:p>
              <a:pPr marL="228623" indent="-228623" algn="just" defTabSz="169370">
                <a:spcAft>
                  <a:spcPct val="25000"/>
                </a:spcAft>
                <a:buFont typeface="Arial" panose="020B0604020202020204" pitchFamily="34" charset="0"/>
                <a:buChar char="•"/>
              </a:pPr>
              <a:r>
                <a:rPr lang="en-US" sz="2800" dirty="0"/>
                <a:t>The objective of our project is to develop an </a:t>
              </a:r>
              <a:r>
                <a:rPr lang="en-US" sz="2800" b="1" dirty="0"/>
                <a:t>ultrafast laser microsurgery probe </a:t>
              </a:r>
              <a:r>
                <a:rPr lang="en-US" sz="2800" dirty="0"/>
                <a:t>to treat </a:t>
              </a:r>
              <a:r>
                <a:rPr lang="en-US" sz="2800" b="1" dirty="0"/>
                <a:t>vocal fold scarring </a:t>
              </a:r>
              <a:r>
                <a:rPr lang="en-US" sz="2800" dirty="0"/>
                <a:t>which can result from mechanical stress, overuse, or post-surgical healing. </a:t>
              </a:r>
            </a:p>
            <a:p>
              <a:pPr marL="228623" indent="-228623" algn="just" defTabSz="169370">
                <a:spcAft>
                  <a:spcPct val="25000"/>
                </a:spcAft>
                <a:buFont typeface="Arial" panose="020B0604020202020204" pitchFamily="34" charset="0"/>
                <a:buChar char="•"/>
              </a:pPr>
              <a:r>
                <a:rPr lang="en-US" sz="2800" dirty="0"/>
                <a:t>Scarring of the vocal folds reduces mechanical compliance and can result in voice disorders.  It is estimated that </a:t>
              </a:r>
              <a:r>
                <a:rPr lang="en-US" sz="2800" b="1" dirty="0"/>
                <a:t>4 million people in the US suffer </a:t>
              </a:r>
              <a:r>
                <a:rPr lang="en-US" sz="2800" dirty="0"/>
                <a:t>from voice impairment due to vocal fold scarring, yet it </a:t>
              </a:r>
              <a:r>
                <a:rPr lang="en-US" sz="2800" b="1" dirty="0"/>
                <a:t>lacks a reliable treatment</a:t>
              </a:r>
              <a:r>
                <a:rPr lang="en-US" sz="2800" b="1" baseline="30000" dirty="0"/>
                <a:t>1</a:t>
              </a:r>
              <a:r>
                <a:rPr lang="en-US" sz="2800" dirty="0"/>
                <a:t>. </a:t>
              </a:r>
            </a:p>
            <a:p>
              <a:pPr marL="228623" indent="-228623" algn="just" defTabSz="169370">
                <a:spcAft>
                  <a:spcPct val="25000"/>
                </a:spcAft>
                <a:buFont typeface="Arial" panose="020B0604020202020204" pitchFamily="34" charset="0"/>
                <a:buChar char="•"/>
              </a:pPr>
              <a:r>
                <a:rPr lang="en-US" sz="2800" dirty="0"/>
                <a:t>One promising treatment involves the use of </a:t>
              </a:r>
              <a:r>
                <a:rPr lang="en-US" sz="2800" b="1" dirty="0"/>
                <a:t>soft biomaterials </a:t>
              </a:r>
              <a:r>
                <a:rPr lang="en-US" sz="2800" dirty="0"/>
                <a:t>aimed to restore viscoelasticity.  However, in scarred vocal fold tissue, the increased tissue density causes the injection pressure to increase which hinders proper localization of the biomaterials, and decreases the effectiveness of the treatment. </a:t>
              </a:r>
            </a:p>
            <a:p>
              <a:pPr marL="228623" indent="-228623" algn="just" defTabSz="169370">
                <a:spcAft>
                  <a:spcPct val="25000"/>
                </a:spcAft>
                <a:buFont typeface="Arial" panose="020B0604020202020204" pitchFamily="34" charset="0"/>
                <a:buChar char="•"/>
              </a:pPr>
              <a:r>
                <a:rPr lang="en-US" sz="2800" dirty="0"/>
                <a:t>Our proposed solution is to develop an endoscope capable of reducing the resistance of the tissue, by creating </a:t>
              </a:r>
              <a:r>
                <a:rPr lang="en-US" sz="2800" b="1" dirty="0"/>
                <a:t>sub-epithelial voids </a:t>
              </a:r>
              <a:r>
                <a:rPr lang="en-US" sz="2800" dirty="0"/>
                <a:t>through tissue ablation using ultra-short laser pulses</a:t>
              </a:r>
              <a:r>
                <a:rPr lang="en-US" sz="2800" baseline="30000" dirty="0"/>
                <a:t>2,3</a:t>
              </a:r>
              <a:r>
                <a:rPr lang="en-US" sz="2800" dirty="0"/>
                <a:t>.</a:t>
              </a:r>
              <a:endParaRPr lang="en-US" sz="2800" dirty="0">
                <a:solidFill>
                  <a:srgbClr val="000000"/>
                </a:solidFill>
                <a:latin typeface="Arial" panose="020B0604020202020204" pitchFamily="34" charset="0"/>
                <a:cs typeface="Arial" panose="020B0604020202020204" pitchFamily="34" charset="0"/>
              </a:endParaRPr>
            </a:p>
          </p:txBody>
        </p:sp>
        <p:sp>
          <p:nvSpPr>
            <p:cNvPr id="13" name="Rectangle 525"/>
            <p:cNvSpPr>
              <a:spLocks noChangeArrowheads="1"/>
            </p:cNvSpPr>
            <p:nvPr/>
          </p:nvSpPr>
          <p:spPr bwMode="auto">
            <a:xfrm>
              <a:off x="8475" y="2448908"/>
              <a:ext cx="4064000" cy="281990"/>
            </a:xfrm>
            <a:prstGeom prst="rect">
              <a:avLst/>
            </a:prstGeom>
            <a:noFill/>
            <a:ln w="9525">
              <a:noFill/>
              <a:miter lim="800000"/>
              <a:headEnd/>
              <a:tailEnd/>
            </a:ln>
          </p:spPr>
          <p:txBody>
            <a:bodyPr lIns="16931" tIns="8466" rIns="16931" bIns="8466">
              <a:spAutoFit/>
            </a:bodyPr>
            <a:lstStyle/>
            <a:p>
              <a:pPr marL="228648" indent="-138319" algn="ctr" defTabSz="169370">
                <a:spcAft>
                  <a:spcPct val="25000"/>
                </a:spcAft>
                <a:buAutoNum type="romanUcPeriod"/>
              </a:pPr>
              <a:r>
                <a:rPr lang="en-US" sz="2800" b="1" dirty="0">
                  <a:solidFill>
                    <a:srgbClr val="000000"/>
                  </a:solidFill>
                  <a:latin typeface="Arial" panose="020B0604020202020204" pitchFamily="34" charset="0"/>
                  <a:cs typeface="Arial" panose="020B0604020202020204" pitchFamily="34" charset="0"/>
                </a:rPr>
                <a:t>Objective</a:t>
              </a:r>
            </a:p>
          </p:txBody>
        </p:sp>
        <p:pic>
          <p:nvPicPr>
            <p:cNvPr id="39" name="Picture 38"/>
            <p:cNvPicPr/>
            <p:nvPr/>
          </p:nvPicPr>
          <p:blipFill>
            <a:blip r:embed="rId6" cstate="print"/>
            <a:srcRect/>
            <a:stretch>
              <a:fillRect/>
            </a:stretch>
          </p:blipFill>
          <p:spPr bwMode="auto">
            <a:xfrm>
              <a:off x="357504" y="7483638"/>
              <a:ext cx="8195368" cy="1652099"/>
            </a:xfrm>
            <a:prstGeom prst="rect">
              <a:avLst/>
            </a:prstGeom>
            <a:noFill/>
            <a:ln w="9525">
              <a:noFill/>
              <a:miter lim="800000"/>
              <a:headEnd/>
              <a:tailEnd/>
            </a:ln>
            <a:effectLst/>
          </p:spPr>
        </p:pic>
        <p:sp>
          <p:nvSpPr>
            <p:cNvPr id="45" name="Rectangle 525"/>
            <p:cNvSpPr>
              <a:spLocks noChangeArrowheads="1"/>
            </p:cNvSpPr>
            <p:nvPr/>
          </p:nvSpPr>
          <p:spPr bwMode="auto">
            <a:xfrm>
              <a:off x="-351932" y="9298397"/>
              <a:ext cx="3831166" cy="298132"/>
            </a:xfrm>
            <a:prstGeom prst="rect">
              <a:avLst/>
            </a:prstGeom>
            <a:noFill/>
            <a:ln w="9525">
              <a:noFill/>
              <a:miter lim="800000"/>
              <a:headEnd/>
              <a:tailEnd/>
            </a:ln>
          </p:spPr>
          <p:txBody>
            <a:bodyPr wrap="square" lIns="42328" tIns="21164" rIns="42328" bIns="21164">
              <a:spAutoFit/>
            </a:bodyPr>
            <a:lstStyle/>
            <a:p>
              <a:pPr algn="ctr" defTabSz="423359">
                <a:spcAft>
                  <a:spcPct val="25000"/>
                </a:spcAft>
                <a:tabLst>
                  <a:tab pos="395135" algn="l"/>
                </a:tabLst>
              </a:pPr>
              <a:r>
                <a:rPr lang="en-US" sz="2800" b="1" dirty="0">
                  <a:solidFill>
                    <a:srgbClr val="000000"/>
                  </a:solidFill>
                  <a:latin typeface="Arial" pitchFamily="34" charset="0"/>
                  <a:cs typeface="Arial" pitchFamily="34" charset="0"/>
                </a:rPr>
                <a:t>II. Probe Design</a:t>
              </a:r>
              <a:endParaRPr lang="en-US" sz="2800" i="1" dirty="0">
                <a:solidFill>
                  <a:srgbClr val="000000"/>
                </a:solidFill>
                <a:latin typeface="Arial" pitchFamily="34" charset="0"/>
                <a:cs typeface="Arial" pitchFamily="34" charset="0"/>
              </a:endParaRPr>
            </a:p>
          </p:txBody>
        </p:sp>
      </p:grpSp>
      <p:sp>
        <p:nvSpPr>
          <p:cNvPr id="59" name="Rectangle 58"/>
          <p:cNvSpPr/>
          <p:nvPr/>
        </p:nvSpPr>
        <p:spPr>
          <a:xfrm>
            <a:off x="11612695" y="2046993"/>
            <a:ext cx="10514121" cy="1948901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pic>
        <p:nvPicPr>
          <p:cNvPr id="65" name="Picture 64"/>
          <p:cNvPicPr>
            <a:picLocks noChangeAspect="1"/>
          </p:cNvPicPr>
          <p:nvPr/>
        </p:nvPicPr>
        <p:blipFill>
          <a:blip r:embed="rId7"/>
          <a:stretch>
            <a:fillRect/>
          </a:stretch>
        </p:blipFill>
        <p:spPr>
          <a:xfrm>
            <a:off x="880624" y="14106814"/>
            <a:ext cx="9955779" cy="1187787"/>
          </a:xfrm>
          <a:prstGeom prst="rect">
            <a:avLst/>
          </a:prstGeom>
        </p:spPr>
      </p:pic>
      <p:sp>
        <p:nvSpPr>
          <p:cNvPr id="66" name="TextBox 65"/>
          <p:cNvSpPr txBox="1"/>
          <p:nvPr/>
        </p:nvSpPr>
        <p:spPr>
          <a:xfrm>
            <a:off x="916134" y="15763951"/>
            <a:ext cx="9737399"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t>Current design of probe.  Adjustments to previous designs include advanced alignment system and spring to assist in return to ensure precision when returning to original position.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In parallel to probe design, in-vivo experiments in hamster cheeks are being performed to test our solution in vivo. The mechanical and biological properties of the hamster cheek most closely simulated the human vocal fold among common test animals and therefore hamsters were selected for this experiment.</a:t>
            </a:r>
          </a:p>
        </p:txBody>
      </p:sp>
      <p:sp>
        <p:nvSpPr>
          <p:cNvPr id="54" name="Rectangle 53"/>
          <p:cNvSpPr/>
          <p:nvPr/>
        </p:nvSpPr>
        <p:spPr>
          <a:xfrm>
            <a:off x="22143397" y="2046993"/>
            <a:ext cx="10263535" cy="1948901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47" name="Content Placeholder 2"/>
          <p:cNvSpPr txBox="1">
            <a:spLocks/>
          </p:cNvSpPr>
          <p:nvPr/>
        </p:nvSpPr>
        <p:spPr>
          <a:xfrm>
            <a:off x="12399903" y="3455787"/>
            <a:ext cx="9337896" cy="20604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b="1" i="0" u="none" strike="noStrike" kern="1200" cap="none" spc="0" normalizeH="0" baseline="0" noProof="0" dirty="0">
                <a:ln>
                  <a:noFill/>
                </a:ln>
                <a:solidFill>
                  <a:sysClr val="windowText" lastClr="000000"/>
                </a:solidFill>
                <a:effectLst/>
                <a:uLnTx/>
                <a:uFillTx/>
              </a:rPr>
              <a:t>Procedure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ysClr val="windowText" lastClr="000000"/>
                </a:solidFill>
                <a:effectLst/>
                <a:uLnTx/>
                <a:uFillTx/>
              </a:rPr>
              <a:t>Hamster was injected with anesthesia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solidFill>
                  <a:sysClr val="windowText" lastClr="000000"/>
                </a:solidFill>
              </a:rPr>
              <a:t>Right cheek was clamped and target zone was marked with tattoo ink</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ysClr val="windowText" lastClr="000000"/>
                </a:solidFill>
                <a:effectLst/>
                <a:uLnTx/>
                <a:uFillTx/>
              </a:rPr>
              <a:t>Cheek imaged at 30 microns, and ablated at 42 microns</a:t>
            </a:r>
          </a:p>
          <a:p>
            <a:pPr lvl="0"/>
            <a:r>
              <a:rPr lang="en-US" dirty="0"/>
              <a:t>2.0 mm x 0.4 mm void was created and then the hamster was moves to a micro injection setup</a:t>
            </a:r>
          </a:p>
        </p:txBody>
      </p:sp>
      <p:grpSp>
        <p:nvGrpSpPr>
          <p:cNvPr id="48" name="Group 47"/>
          <p:cNvGrpSpPr/>
          <p:nvPr/>
        </p:nvGrpSpPr>
        <p:grpSpPr>
          <a:xfrm>
            <a:off x="12359273" y="7089242"/>
            <a:ext cx="8869287" cy="12611736"/>
            <a:chOff x="304691" y="725722"/>
            <a:chExt cx="8869287" cy="12611736"/>
          </a:xfrm>
        </p:grpSpPr>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50505" y="10515532"/>
              <a:ext cx="3762567" cy="2821925"/>
            </a:xfrm>
            <a:prstGeom prst="rect">
              <a:avLst/>
            </a:prstGeom>
          </p:spPr>
        </p:pic>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9534" y="10525678"/>
              <a:ext cx="3749040" cy="2811780"/>
            </a:xfrm>
            <a:prstGeom prst="rect">
              <a:avLst/>
            </a:prstGeom>
          </p:spPr>
        </p:pic>
        <p:sp>
          <p:nvSpPr>
            <p:cNvPr id="51" name="TextBox 50"/>
            <p:cNvSpPr txBox="1"/>
            <p:nvPr/>
          </p:nvSpPr>
          <p:spPr>
            <a:xfrm>
              <a:off x="5495862" y="12732096"/>
              <a:ext cx="3678116" cy="461665"/>
            </a:xfrm>
            <a:prstGeom prst="rect">
              <a:avLst/>
            </a:prstGeom>
            <a:noFill/>
          </p:spPr>
          <p:txBody>
            <a:bodyPr wrap="square" rtlCol="0">
              <a:spAutoFit/>
            </a:bodyPr>
            <a:lstStyle/>
            <a:p>
              <a:r>
                <a:rPr lang="en-US" sz="2400" b="1" dirty="0">
                  <a:solidFill>
                    <a:schemeClr val="bg1"/>
                  </a:solidFill>
                </a:rPr>
                <a:t>Fluorescent image</a:t>
              </a:r>
            </a:p>
          </p:txBody>
        </p:sp>
        <p:sp>
          <p:nvSpPr>
            <p:cNvPr id="53" name="TextBox 52"/>
            <p:cNvSpPr txBox="1"/>
            <p:nvPr/>
          </p:nvSpPr>
          <p:spPr>
            <a:xfrm>
              <a:off x="529293" y="12787425"/>
              <a:ext cx="3678116" cy="461665"/>
            </a:xfrm>
            <a:prstGeom prst="rect">
              <a:avLst/>
            </a:prstGeom>
            <a:noFill/>
          </p:spPr>
          <p:txBody>
            <a:bodyPr wrap="square" rtlCol="0">
              <a:spAutoFit/>
            </a:bodyPr>
            <a:lstStyle/>
            <a:p>
              <a:r>
                <a:rPr lang="en-US" sz="2400" b="1" dirty="0"/>
                <a:t>White light image</a:t>
              </a:r>
            </a:p>
          </p:txBody>
        </p:sp>
        <p:pic>
          <p:nvPicPr>
            <p:cNvPr id="55" name="Picture 5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321" y="7188831"/>
              <a:ext cx="3757466" cy="2818100"/>
            </a:xfrm>
            <a:prstGeom prst="rect">
              <a:avLst/>
            </a:prstGeom>
          </p:spPr>
        </p:pic>
        <p:sp>
          <p:nvSpPr>
            <p:cNvPr id="56" name="TextBox 55"/>
            <p:cNvSpPr txBox="1"/>
            <p:nvPr/>
          </p:nvSpPr>
          <p:spPr>
            <a:xfrm>
              <a:off x="495325" y="9169599"/>
              <a:ext cx="3678116" cy="461665"/>
            </a:xfrm>
            <a:prstGeom prst="rect">
              <a:avLst/>
            </a:prstGeom>
            <a:noFill/>
          </p:spPr>
          <p:txBody>
            <a:bodyPr wrap="square" rtlCol="0">
              <a:spAutoFit/>
            </a:bodyPr>
            <a:lstStyle/>
            <a:p>
              <a:r>
                <a:rPr lang="en-US" sz="2400" b="1" dirty="0"/>
                <a:t>Injection to the void</a:t>
              </a:r>
            </a:p>
          </p:txBody>
        </p:sp>
        <p:pic>
          <p:nvPicPr>
            <p:cNvPr id="60" name="Picture 59"/>
            <p:cNvPicPr>
              <a:picLocks noChangeAspect="1"/>
            </p:cNvPicPr>
            <p:nvPr/>
          </p:nvPicPr>
          <p:blipFill rotWithShape="1">
            <a:blip r:embed="rId11" cstate="print">
              <a:extLst>
                <a:ext uri="{28A0092B-C50C-407E-A947-70E740481C1C}">
                  <a14:useLocalDpi xmlns:a14="http://schemas.microsoft.com/office/drawing/2010/main" val="0"/>
                </a:ext>
              </a:extLst>
            </a:blip>
            <a:srcRect l="29585" t="6743" r="27179" b="16468"/>
            <a:stretch/>
          </p:blipFill>
          <p:spPr>
            <a:xfrm rot="5400000">
              <a:off x="776549" y="257410"/>
              <a:ext cx="2820842" cy="3757467"/>
            </a:xfrm>
            <a:prstGeom prst="rect">
              <a:avLst/>
            </a:prstGeom>
          </p:spPr>
        </p:pic>
        <p:pic>
          <p:nvPicPr>
            <p:cNvPr id="67" name="Picture 66"/>
            <p:cNvPicPr>
              <a:picLocks noChangeAspect="1"/>
            </p:cNvPicPr>
            <p:nvPr/>
          </p:nvPicPr>
          <p:blipFill rotWithShape="1">
            <a:blip r:embed="rId12" cstate="print">
              <a:extLst>
                <a:ext uri="{28A0092B-C50C-407E-A947-70E740481C1C}">
                  <a14:useLocalDpi xmlns:a14="http://schemas.microsoft.com/office/drawing/2010/main" val="0"/>
                </a:ext>
              </a:extLst>
            </a:blip>
            <a:srcRect l="50207" t="39103" r="33523" b="31681"/>
            <a:stretch/>
          </p:blipFill>
          <p:spPr>
            <a:xfrm rot="5400000">
              <a:off x="788933" y="3564260"/>
              <a:ext cx="2792529" cy="3761013"/>
            </a:xfrm>
            <a:prstGeom prst="rect">
              <a:avLst/>
            </a:prstGeom>
          </p:spPr>
        </p:pic>
        <p:sp>
          <p:nvSpPr>
            <p:cNvPr id="71" name="Rectangular Callout 70"/>
            <p:cNvSpPr/>
            <p:nvPr/>
          </p:nvSpPr>
          <p:spPr>
            <a:xfrm rot="10800000">
              <a:off x="1202129" y="2000402"/>
              <a:ext cx="1265175" cy="1050532"/>
            </a:xfrm>
            <a:prstGeom prst="wedgeRectCallout">
              <a:avLst>
                <a:gd name="adj1" fmla="val 2178"/>
                <a:gd name="adj2" fmla="val -248095"/>
              </a:avLst>
            </a:prstGeom>
            <a:noFill/>
            <a:ln w="381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ular Callout 71"/>
            <p:cNvSpPr/>
            <p:nvPr/>
          </p:nvSpPr>
          <p:spPr>
            <a:xfrm rot="10800000">
              <a:off x="2185198" y="5019884"/>
              <a:ext cx="1203469" cy="813000"/>
            </a:xfrm>
            <a:prstGeom prst="wedgeRectCallout">
              <a:avLst>
                <a:gd name="adj1" fmla="val 48892"/>
                <a:gd name="adj2" fmla="val -286397"/>
              </a:avLst>
            </a:prstGeom>
            <a:noFill/>
            <a:ln w="381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977249" y="6180684"/>
              <a:ext cx="3678116" cy="461665"/>
            </a:xfrm>
            <a:prstGeom prst="rect">
              <a:avLst/>
            </a:prstGeom>
            <a:noFill/>
          </p:spPr>
          <p:txBody>
            <a:bodyPr wrap="square" rtlCol="0">
              <a:spAutoFit/>
            </a:bodyPr>
            <a:lstStyle/>
            <a:p>
              <a:r>
                <a:rPr lang="en-US" sz="2400" b="1" dirty="0">
                  <a:solidFill>
                    <a:srgbClr val="FFFF00"/>
                  </a:solidFill>
                </a:rPr>
                <a:t>Ablation site</a:t>
              </a:r>
            </a:p>
          </p:txBody>
        </p:sp>
        <p:sp>
          <p:nvSpPr>
            <p:cNvPr id="74" name="TextBox 73"/>
            <p:cNvSpPr txBox="1"/>
            <p:nvPr/>
          </p:nvSpPr>
          <p:spPr>
            <a:xfrm>
              <a:off x="338892" y="725722"/>
              <a:ext cx="391886" cy="584775"/>
            </a:xfrm>
            <a:prstGeom prst="rect">
              <a:avLst/>
            </a:prstGeom>
            <a:noFill/>
          </p:spPr>
          <p:txBody>
            <a:bodyPr wrap="square" rtlCol="0">
              <a:spAutoFit/>
            </a:bodyPr>
            <a:lstStyle/>
            <a:p>
              <a:r>
                <a:rPr lang="en-US" sz="3200" b="1" dirty="0">
                  <a:solidFill>
                    <a:srgbClr val="FFFF00"/>
                  </a:solidFill>
                </a:rPr>
                <a:t>A</a:t>
              </a:r>
            </a:p>
          </p:txBody>
        </p:sp>
        <p:sp>
          <p:nvSpPr>
            <p:cNvPr id="75" name="TextBox 74"/>
            <p:cNvSpPr txBox="1"/>
            <p:nvPr/>
          </p:nvSpPr>
          <p:spPr>
            <a:xfrm>
              <a:off x="5492142" y="10654162"/>
              <a:ext cx="391886" cy="584775"/>
            </a:xfrm>
            <a:prstGeom prst="rect">
              <a:avLst/>
            </a:prstGeom>
            <a:noFill/>
          </p:spPr>
          <p:txBody>
            <a:bodyPr wrap="square" rtlCol="0">
              <a:spAutoFit/>
            </a:bodyPr>
            <a:lstStyle/>
            <a:p>
              <a:r>
                <a:rPr lang="en-US" sz="3200" b="1" dirty="0">
                  <a:solidFill>
                    <a:srgbClr val="FFFF00"/>
                  </a:solidFill>
                </a:rPr>
                <a:t>E</a:t>
              </a:r>
            </a:p>
          </p:txBody>
        </p:sp>
        <p:sp>
          <p:nvSpPr>
            <p:cNvPr id="77" name="TextBox 76"/>
            <p:cNvSpPr txBox="1"/>
            <p:nvPr/>
          </p:nvSpPr>
          <p:spPr>
            <a:xfrm>
              <a:off x="541261" y="10663239"/>
              <a:ext cx="391886" cy="584775"/>
            </a:xfrm>
            <a:prstGeom prst="rect">
              <a:avLst/>
            </a:prstGeom>
            <a:noFill/>
          </p:spPr>
          <p:txBody>
            <a:bodyPr wrap="square" rtlCol="0">
              <a:spAutoFit/>
            </a:bodyPr>
            <a:lstStyle/>
            <a:p>
              <a:r>
                <a:rPr lang="en-US" sz="3200" b="1" dirty="0">
                  <a:solidFill>
                    <a:srgbClr val="FFFF00"/>
                  </a:solidFill>
                </a:rPr>
                <a:t>D</a:t>
              </a:r>
            </a:p>
          </p:txBody>
        </p:sp>
        <p:sp>
          <p:nvSpPr>
            <p:cNvPr id="78" name="TextBox 77"/>
            <p:cNvSpPr txBox="1"/>
            <p:nvPr/>
          </p:nvSpPr>
          <p:spPr>
            <a:xfrm>
              <a:off x="465623" y="7331975"/>
              <a:ext cx="391886" cy="584775"/>
            </a:xfrm>
            <a:prstGeom prst="rect">
              <a:avLst/>
            </a:prstGeom>
            <a:noFill/>
          </p:spPr>
          <p:txBody>
            <a:bodyPr wrap="square" rtlCol="0">
              <a:spAutoFit/>
            </a:bodyPr>
            <a:lstStyle/>
            <a:p>
              <a:r>
                <a:rPr lang="en-US" sz="3200" b="1" dirty="0">
                  <a:solidFill>
                    <a:srgbClr val="FFFF00"/>
                  </a:solidFill>
                </a:rPr>
                <a:t>C</a:t>
              </a:r>
            </a:p>
          </p:txBody>
        </p:sp>
        <p:sp>
          <p:nvSpPr>
            <p:cNvPr id="79" name="TextBox 78"/>
            <p:cNvSpPr txBox="1"/>
            <p:nvPr/>
          </p:nvSpPr>
          <p:spPr>
            <a:xfrm>
              <a:off x="497528" y="3984258"/>
              <a:ext cx="391886" cy="584775"/>
            </a:xfrm>
            <a:prstGeom prst="rect">
              <a:avLst/>
            </a:prstGeom>
            <a:noFill/>
          </p:spPr>
          <p:txBody>
            <a:bodyPr wrap="square" rtlCol="0">
              <a:spAutoFit/>
            </a:bodyPr>
            <a:lstStyle/>
            <a:p>
              <a:r>
                <a:rPr lang="en-US" sz="3200" b="1" dirty="0">
                  <a:solidFill>
                    <a:srgbClr val="FFFF00"/>
                  </a:solidFill>
                </a:rPr>
                <a:t>B</a:t>
              </a:r>
            </a:p>
          </p:txBody>
        </p:sp>
      </p:grpSp>
      <p:sp>
        <p:nvSpPr>
          <p:cNvPr id="84" name="Title 1"/>
          <p:cNvSpPr txBox="1">
            <a:spLocks/>
          </p:cNvSpPr>
          <p:nvPr/>
        </p:nvSpPr>
        <p:spPr>
          <a:xfrm>
            <a:off x="22592969" y="6125394"/>
            <a:ext cx="9635070" cy="1460500"/>
          </a:xfrm>
          <a:prstGeom prst="rect">
            <a:avLst/>
          </a:prstGeom>
        </p:spPr>
        <p:txBody>
          <a:bodyPr vert="horz" lIns="91440" tIns="45720" rIns="91440" bIns="45720" rtlCol="0" anchor="b">
            <a:noAutofit/>
          </a:bodyPr>
          <a:lstStyle>
            <a:lvl1pPr algn="ctr" defTabSz="2926080" rtl="0" eaLnBrk="1" latinLnBrk="0" hangingPunct="1">
              <a:lnSpc>
                <a:spcPct val="90000"/>
              </a:lnSpc>
              <a:spcBef>
                <a:spcPct val="0"/>
              </a:spcBef>
              <a:buNone/>
              <a:defRPr sz="19200" kern="1200">
                <a:solidFill>
                  <a:schemeClr val="tx1"/>
                </a:solidFill>
                <a:latin typeface="+mj-lt"/>
                <a:ea typeface="+mj-ea"/>
                <a:cs typeface="+mj-cs"/>
              </a:defRPr>
            </a:lvl1pPr>
          </a:lstStyle>
          <a:p>
            <a:pPr algn="l"/>
            <a:r>
              <a:rPr lang="en-US" sz="2800" b="1" dirty="0">
                <a:latin typeface="+mn-lt"/>
              </a:rPr>
              <a:t>Nonlinear imaging 2 weeks postoperatively</a:t>
            </a:r>
          </a:p>
          <a:p>
            <a:pPr marL="457200" lvl="0" indent="-457200" algn="l">
              <a:buFont typeface="Arial" panose="020B0604020202020204" pitchFamily="34" charset="0"/>
              <a:buChar char="•"/>
            </a:pPr>
            <a:endParaRPr lang="en-US" sz="2800" dirty="0">
              <a:solidFill>
                <a:sysClr val="windowText" lastClr="000000"/>
              </a:solidFill>
              <a:latin typeface="+mn-lt"/>
            </a:endParaRPr>
          </a:p>
          <a:p>
            <a:pPr marL="457200" lvl="0" indent="-457200" algn="l">
              <a:buFont typeface="Arial" panose="020B0604020202020204" pitchFamily="34" charset="0"/>
              <a:buChar char="•"/>
            </a:pPr>
            <a:r>
              <a:rPr lang="en-US" sz="2800" dirty="0">
                <a:solidFill>
                  <a:sysClr val="windowText" lastClr="000000"/>
                </a:solidFill>
                <a:latin typeface="+mn-lt"/>
              </a:rPr>
              <a:t>To test performance of our system and to see if PRG was localized, we anesthetized hamster after 2 weeks and imaged.</a:t>
            </a:r>
          </a:p>
          <a:p>
            <a:pPr marL="457200" lvl="0" indent="-457200" algn="l">
              <a:buFont typeface="Arial" panose="020B0604020202020204" pitchFamily="34" charset="0"/>
              <a:buChar char="•"/>
            </a:pPr>
            <a:r>
              <a:rPr lang="en-US" sz="2800" dirty="0">
                <a:latin typeface="+mn-lt"/>
              </a:rPr>
              <a:t>Rhodamine b could easily be detected using two-photon imaging. </a:t>
            </a:r>
          </a:p>
          <a:p>
            <a:pPr marL="457200" lvl="0" indent="-457200" algn="l">
              <a:buFont typeface="Arial" panose="020B0604020202020204" pitchFamily="34" charset="0"/>
              <a:buChar char="•"/>
            </a:pPr>
            <a:r>
              <a:rPr lang="en-US" sz="2800" dirty="0">
                <a:latin typeface="+mn-lt"/>
              </a:rPr>
              <a:t>Collagen fiber were imaged using Second Harmonic Generation.</a:t>
            </a:r>
          </a:p>
          <a:p>
            <a:pPr lvl="0" algn="l"/>
            <a:endParaRPr lang="en-US" sz="2800" dirty="0">
              <a:solidFill>
                <a:sysClr val="windowText" lastClr="000000"/>
              </a:solidFill>
              <a:latin typeface="+mn-lt"/>
            </a:endParaRPr>
          </a:p>
          <a:p>
            <a:pPr algn="l"/>
            <a:endParaRPr lang="en-US" sz="2800" dirty="0">
              <a:latin typeface="+mn-lt"/>
            </a:endParaRPr>
          </a:p>
        </p:txBody>
      </p:sp>
      <p:sp>
        <p:nvSpPr>
          <p:cNvPr id="5" name="TextBox 4"/>
          <p:cNvSpPr txBox="1"/>
          <p:nvPr/>
        </p:nvSpPr>
        <p:spPr>
          <a:xfrm>
            <a:off x="16697466" y="9600430"/>
            <a:ext cx="5206995" cy="6124754"/>
          </a:xfrm>
          <a:prstGeom prst="rect">
            <a:avLst/>
          </a:prstGeom>
          <a:noFill/>
        </p:spPr>
        <p:txBody>
          <a:bodyPr wrap="square" rtlCol="0">
            <a:spAutoFit/>
          </a:bodyPr>
          <a:lstStyle/>
          <a:p>
            <a:r>
              <a:rPr lang="en-US" sz="2800" b="1" dirty="0"/>
              <a:t>Injection of PEG to the ablated void. </a:t>
            </a:r>
          </a:p>
          <a:p>
            <a:pPr marL="742950" indent="-742950">
              <a:buAutoNum type="alphaUcParenBoth"/>
            </a:pPr>
            <a:r>
              <a:rPr lang="en-US" sz="2800" dirty="0"/>
              <a:t>The hamster cheek clamped </a:t>
            </a:r>
          </a:p>
          <a:p>
            <a:pPr marL="742950" indent="-742950">
              <a:buAutoNum type="alphaUcParenBoth"/>
            </a:pPr>
            <a:r>
              <a:rPr lang="en-US" sz="2800" dirty="0"/>
              <a:t>A close up view showing the ablation site with injected biomaterial </a:t>
            </a:r>
          </a:p>
          <a:p>
            <a:pPr marL="742950" indent="-742950">
              <a:buAutoNum type="alphaUcParenBoth"/>
            </a:pPr>
            <a:r>
              <a:rPr lang="en-US" sz="2800" dirty="0"/>
              <a:t>The needle piercing through the epithelium layer and injecting the biomaterial </a:t>
            </a:r>
          </a:p>
          <a:p>
            <a:pPr marL="742950" indent="-742950">
              <a:buAutoNum type="alphaUcParenBoth"/>
            </a:pPr>
            <a:r>
              <a:rPr lang="en-US" sz="2800" dirty="0"/>
              <a:t>A white light image of the void with injected biomaterial </a:t>
            </a:r>
          </a:p>
          <a:p>
            <a:pPr marL="742950" indent="-742950">
              <a:buAutoNum type="alphaUcParenBoth"/>
            </a:pPr>
            <a:r>
              <a:rPr lang="en-US" sz="2800" dirty="0"/>
              <a:t>(E) A fluorescent image of the biomaterial.</a:t>
            </a:r>
          </a:p>
        </p:txBody>
      </p:sp>
      <p:grpSp>
        <p:nvGrpSpPr>
          <p:cNvPr id="16" name="Group 15"/>
          <p:cNvGrpSpPr/>
          <p:nvPr/>
        </p:nvGrpSpPr>
        <p:grpSpPr>
          <a:xfrm>
            <a:off x="22560208" y="7238306"/>
            <a:ext cx="9342492" cy="6347432"/>
            <a:chOff x="22655725" y="8454772"/>
            <a:chExt cx="9342492" cy="6347432"/>
          </a:xfrm>
        </p:grpSpPr>
        <p:grpSp>
          <p:nvGrpSpPr>
            <p:cNvPr id="86" name="Group 85"/>
            <p:cNvGrpSpPr/>
            <p:nvPr/>
          </p:nvGrpSpPr>
          <p:grpSpPr>
            <a:xfrm>
              <a:off x="22659126" y="8900306"/>
              <a:ext cx="4036380" cy="5871125"/>
              <a:chOff x="4301908" y="313509"/>
              <a:chExt cx="3910788" cy="9254041"/>
            </a:xfrm>
          </p:grpSpPr>
          <p:pic>
            <p:nvPicPr>
              <p:cNvPr id="87" name="Picture 8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1908" y="313509"/>
                <a:ext cx="3910788" cy="3910788"/>
              </a:xfrm>
              <a:prstGeom prst="rect">
                <a:avLst/>
              </a:prstGeom>
            </p:spPr>
          </p:pic>
          <p:pic>
            <p:nvPicPr>
              <p:cNvPr id="88" name="Picture 8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1908" y="5656763"/>
                <a:ext cx="3910788" cy="3910787"/>
              </a:xfrm>
              <a:prstGeom prst="rect">
                <a:avLst/>
              </a:prstGeom>
            </p:spPr>
          </p:pic>
        </p:grpSp>
        <p:grpSp>
          <p:nvGrpSpPr>
            <p:cNvPr id="89" name="Group 88"/>
            <p:cNvGrpSpPr/>
            <p:nvPr/>
          </p:nvGrpSpPr>
          <p:grpSpPr>
            <a:xfrm>
              <a:off x="27300124" y="8454772"/>
              <a:ext cx="4698093" cy="6347432"/>
              <a:chOff x="7632132" y="1097010"/>
              <a:chExt cx="2293344" cy="5651388"/>
            </a:xfrm>
          </p:grpSpPr>
          <p:grpSp>
            <p:nvGrpSpPr>
              <p:cNvPr id="90" name="Group 89"/>
              <p:cNvGrpSpPr/>
              <p:nvPr/>
            </p:nvGrpSpPr>
            <p:grpSpPr>
              <a:xfrm>
                <a:off x="7655620" y="1489572"/>
                <a:ext cx="2269856" cy="5258826"/>
                <a:chOff x="4850675" y="741995"/>
                <a:chExt cx="4098749" cy="9496025"/>
              </a:xfrm>
            </p:grpSpPr>
            <p:pic>
              <p:nvPicPr>
                <p:cNvPr id="94" name="Picture 9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50675" y="741995"/>
                  <a:ext cx="4038600" cy="4038599"/>
                </a:xfrm>
                <a:prstGeom prst="rect">
                  <a:avLst/>
                </a:prstGeom>
              </p:spPr>
            </p:pic>
            <p:pic>
              <p:nvPicPr>
                <p:cNvPr id="95" name="Picture 9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10824" y="6199419"/>
                  <a:ext cx="4038600" cy="4038601"/>
                </a:xfrm>
                <a:prstGeom prst="rect">
                  <a:avLst/>
                </a:prstGeom>
              </p:spPr>
            </p:pic>
          </p:grpSp>
          <p:sp>
            <p:nvSpPr>
              <p:cNvPr id="92" name="TextBox 91"/>
              <p:cNvSpPr txBox="1"/>
              <p:nvPr/>
            </p:nvSpPr>
            <p:spPr>
              <a:xfrm>
                <a:off x="7639346" y="1097010"/>
                <a:ext cx="2015613" cy="465845"/>
              </a:xfrm>
              <a:prstGeom prst="rect">
                <a:avLst/>
              </a:prstGeom>
              <a:noFill/>
            </p:spPr>
            <p:txBody>
              <a:bodyPr wrap="square" rtlCol="0">
                <a:spAutoFit/>
              </a:bodyPr>
              <a:lstStyle/>
              <a:p>
                <a:r>
                  <a:rPr lang="en-US" sz="2800" dirty="0"/>
                  <a:t>Scarred</a:t>
                </a:r>
                <a:endParaRPr lang="en-US" dirty="0"/>
              </a:p>
            </p:txBody>
          </p:sp>
          <p:sp>
            <p:nvSpPr>
              <p:cNvPr id="93" name="TextBox 92"/>
              <p:cNvSpPr txBox="1"/>
              <p:nvPr/>
            </p:nvSpPr>
            <p:spPr>
              <a:xfrm>
                <a:off x="7632132" y="4034749"/>
                <a:ext cx="2015613" cy="465845"/>
              </a:xfrm>
              <a:prstGeom prst="rect">
                <a:avLst/>
              </a:prstGeom>
              <a:noFill/>
            </p:spPr>
            <p:txBody>
              <a:bodyPr wrap="square" rtlCol="0">
                <a:spAutoFit/>
              </a:bodyPr>
              <a:lstStyle/>
              <a:p>
                <a:r>
                  <a:rPr lang="en-US" sz="2800" dirty="0"/>
                  <a:t>Healthy</a:t>
                </a:r>
              </a:p>
            </p:txBody>
          </p:sp>
        </p:grpSp>
        <p:sp>
          <p:nvSpPr>
            <p:cNvPr id="14" name="TextBox 13"/>
            <p:cNvSpPr txBox="1"/>
            <p:nvPr/>
          </p:nvSpPr>
          <p:spPr>
            <a:xfrm>
              <a:off x="22655725" y="8472281"/>
              <a:ext cx="2633870" cy="523220"/>
            </a:xfrm>
            <a:prstGeom prst="rect">
              <a:avLst/>
            </a:prstGeom>
            <a:noFill/>
          </p:spPr>
          <p:txBody>
            <a:bodyPr wrap="square" rtlCol="0">
              <a:spAutoFit/>
            </a:bodyPr>
            <a:lstStyle/>
            <a:p>
              <a:r>
                <a:rPr lang="en-US" sz="2800" dirty="0"/>
                <a:t>Single Plane</a:t>
              </a:r>
            </a:p>
          </p:txBody>
        </p:sp>
        <p:sp>
          <p:nvSpPr>
            <p:cNvPr id="96" name="TextBox 95"/>
            <p:cNvSpPr txBox="1"/>
            <p:nvPr/>
          </p:nvSpPr>
          <p:spPr>
            <a:xfrm>
              <a:off x="22655725" y="11834030"/>
              <a:ext cx="2633870" cy="523220"/>
            </a:xfrm>
            <a:prstGeom prst="rect">
              <a:avLst/>
            </a:prstGeom>
            <a:noFill/>
          </p:spPr>
          <p:txBody>
            <a:bodyPr wrap="square" rtlCol="0">
              <a:spAutoFit/>
            </a:bodyPr>
            <a:lstStyle/>
            <a:p>
              <a:r>
                <a:rPr lang="en-US" sz="2800" dirty="0"/>
                <a:t>3D Rendering</a:t>
              </a:r>
            </a:p>
          </p:txBody>
        </p:sp>
      </p:grpSp>
      <p:sp>
        <p:nvSpPr>
          <p:cNvPr id="17" name="TextBox 16"/>
          <p:cNvSpPr txBox="1"/>
          <p:nvPr/>
        </p:nvSpPr>
        <p:spPr>
          <a:xfrm>
            <a:off x="22481640" y="13837428"/>
            <a:ext cx="7012191" cy="523220"/>
          </a:xfrm>
          <a:prstGeom prst="rect">
            <a:avLst/>
          </a:prstGeom>
          <a:noFill/>
        </p:spPr>
        <p:txBody>
          <a:bodyPr wrap="square" rtlCol="0">
            <a:spAutoFit/>
          </a:bodyPr>
          <a:lstStyle/>
          <a:p>
            <a:r>
              <a:rPr lang="en-US" sz="2800" dirty="0"/>
              <a:t>Red: Rhodamine b, Green: collagen</a:t>
            </a:r>
          </a:p>
        </p:txBody>
      </p:sp>
      <p:sp>
        <p:nvSpPr>
          <p:cNvPr id="22" name="TextBox 21"/>
          <p:cNvSpPr txBox="1"/>
          <p:nvPr/>
        </p:nvSpPr>
        <p:spPr>
          <a:xfrm>
            <a:off x="16739682" y="6984399"/>
            <a:ext cx="5021423"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ysClr val="windowText" lastClr="000000"/>
                </a:solidFill>
              </a:rPr>
              <a:t>Hamster was moved to fluorescent setup</a:t>
            </a:r>
          </a:p>
          <a:p>
            <a:pPr marL="457200" lvl="0" indent="-457200">
              <a:buFont typeface="Arial" panose="020B0604020202020204" pitchFamily="34" charset="0"/>
              <a:buChar char="•"/>
            </a:pPr>
            <a:r>
              <a:rPr lang="en-US" sz="2800" dirty="0">
                <a:solidFill>
                  <a:sysClr val="windowText" lastClr="000000"/>
                </a:solidFill>
              </a:rPr>
              <a:t>Injection contained PED, and rhodamine B. </a:t>
            </a:r>
          </a:p>
          <a:p>
            <a:endParaRPr lang="en-US" sz="2800" dirty="0"/>
          </a:p>
        </p:txBody>
      </p:sp>
    </p:spTree>
    <p:extLst>
      <p:ext uri="{BB962C8B-B14F-4D97-AF65-F5344CB8AC3E}">
        <p14:creationId xmlns:p14="http://schemas.microsoft.com/office/powerpoint/2010/main" val="33097376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4548</TotalTime>
  <Words>818</Words>
  <Application>Microsoft Office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Arjun Rao</dc:creator>
  <cp:lastModifiedBy>Arjun Rao</cp:lastModifiedBy>
  <cp:revision>71</cp:revision>
  <dcterms:created xsi:type="dcterms:W3CDTF">2013-11-29T17:09:55Z</dcterms:created>
  <dcterms:modified xsi:type="dcterms:W3CDTF">2020-01-22T22:35:01Z</dcterms:modified>
</cp:coreProperties>
</file>